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58" r:id="rId5"/>
    <p:sldId id="259" r:id="rId6"/>
    <p:sldId id="260" r:id="rId7"/>
    <p:sldId id="263" r:id="rId8"/>
    <p:sldId id="264"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800" dirty="0" smtClean="0">
                <a:solidFill>
                  <a:srgbClr val="FF0066"/>
                </a:solidFill>
                <a:latin typeface="Aharoni" pitchFamily="2" charset="-79"/>
                <a:cs typeface="Aharoni" pitchFamily="2" charset="-79"/>
              </a:rPr>
              <a:t>D</a:t>
            </a:r>
            <a:r>
              <a:rPr lang="en-US" sz="4800" dirty="0" smtClean="0">
                <a:solidFill>
                  <a:srgbClr val="7030A0"/>
                </a:solidFill>
                <a:latin typeface="Aharoni" pitchFamily="2" charset="-79"/>
                <a:cs typeface="Aharoni" pitchFamily="2" charset="-79"/>
              </a:rPr>
              <a:t>i</a:t>
            </a:r>
            <a:r>
              <a:rPr lang="en-US" sz="4800" dirty="0" smtClean="0">
                <a:solidFill>
                  <a:srgbClr val="FF0066"/>
                </a:solidFill>
                <a:latin typeface="Aharoni" pitchFamily="2" charset="-79"/>
                <a:cs typeface="Aharoni" pitchFamily="2" charset="-79"/>
              </a:rPr>
              <a:t>n</a:t>
            </a:r>
            <a:r>
              <a:rPr lang="en-US" sz="4800" dirty="0" smtClean="0">
                <a:solidFill>
                  <a:srgbClr val="7030A0"/>
                </a:solidFill>
                <a:latin typeface="Aharoni" pitchFamily="2" charset="-79"/>
                <a:cs typeface="Aharoni" pitchFamily="2" charset="-79"/>
              </a:rPr>
              <a:t>a</a:t>
            </a:r>
            <a:r>
              <a:rPr lang="en-US" sz="4800" dirty="0" smtClean="0">
                <a:solidFill>
                  <a:srgbClr val="FF0066"/>
                </a:solidFill>
                <a:latin typeface="Aharoni" pitchFamily="2" charset="-79"/>
                <a:cs typeface="Aharoni" pitchFamily="2" charset="-79"/>
              </a:rPr>
              <a:t> </a:t>
            </a:r>
            <a:r>
              <a:rPr lang="en-US" sz="4800" dirty="0" err="1" smtClean="0">
                <a:solidFill>
                  <a:srgbClr val="FF0066"/>
                </a:solidFill>
                <a:latin typeface="Aharoni" pitchFamily="2" charset="-79"/>
                <a:cs typeface="Aharoni" pitchFamily="2" charset="-79"/>
              </a:rPr>
              <a:t>k</a:t>
            </a:r>
            <a:r>
              <a:rPr lang="en-US" sz="4800" dirty="0" err="1" smtClean="0">
                <a:solidFill>
                  <a:srgbClr val="7030A0"/>
                </a:solidFill>
                <a:latin typeface="Aharoni" pitchFamily="2" charset="-79"/>
                <a:cs typeface="Aharoni" pitchFamily="2" charset="-79"/>
              </a:rPr>
              <a:t>h</a:t>
            </a:r>
            <a:r>
              <a:rPr lang="en-US" sz="4800" dirty="0" err="1" smtClean="0">
                <a:solidFill>
                  <a:srgbClr val="FF0066"/>
                </a:solidFill>
                <a:latin typeface="Aharoni" pitchFamily="2" charset="-79"/>
                <a:cs typeface="Aharoni" pitchFamily="2" charset="-79"/>
              </a:rPr>
              <a:t>o</a:t>
            </a:r>
            <a:r>
              <a:rPr lang="en-US" sz="4800" dirty="0" err="1" smtClean="0">
                <a:solidFill>
                  <a:srgbClr val="7030A0"/>
                </a:solidFill>
                <a:latin typeface="Aharoni" pitchFamily="2" charset="-79"/>
                <a:cs typeface="Aharoni" pitchFamily="2" charset="-79"/>
              </a:rPr>
              <a:t>j</a:t>
            </a:r>
            <a:r>
              <a:rPr lang="en-US" sz="4800" dirty="0" err="1" smtClean="0">
                <a:solidFill>
                  <a:srgbClr val="FF0066"/>
                </a:solidFill>
                <a:latin typeface="Aharoni" pitchFamily="2" charset="-79"/>
                <a:cs typeface="Aharoni" pitchFamily="2" charset="-79"/>
              </a:rPr>
              <a:t>a</a:t>
            </a:r>
            <a:r>
              <a:rPr lang="en-US" sz="4800" dirty="0" err="1" smtClean="0">
                <a:solidFill>
                  <a:srgbClr val="7030A0"/>
                </a:solidFill>
                <a:latin typeface="Aharoni" pitchFamily="2" charset="-79"/>
                <a:cs typeface="Aharoni" pitchFamily="2" charset="-79"/>
              </a:rPr>
              <a:t>h</a:t>
            </a:r>
            <a:endParaRPr lang="en-US" sz="4800" dirty="0" smtClean="0">
              <a:solidFill>
                <a:srgbClr val="7030A0"/>
              </a:solidFill>
              <a:latin typeface="Aharoni" pitchFamily="2" charset="-79"/>
              <a:cs typeface="Aharoni" pitchFamily="2" charset="-79"/>
            </a:endParaRPr>
          </a:p>
          <a:p>
            <a:pPr algn="ctr">
              <a:buNone/>
            </a:pPr>
            <a:r>
              <a:rPr lang="en-US" sz="4800" dirty="0" err="1" smtClean="0">
                <a:solidFill>
                  <a:srgbClr val="FF0066"/>
                </a:solidFill>
                <a:latin typeface="Aharoni" pitchFamily="2" charset="-79"/>
                <a:cs typeface="Aharoni" pitchFamily="2" charset="-79"/>
              </a:rPr>
              <a:t>F</a:t>
            </a:r>
            <a:r>
              <a:rPr lang="en-US" sz="4800" dirty="0" err="1" smtClean="0">
                <a:solidFill>
                  <a:srgbClr val="7030A0"/>
                </a:solidFill>
                <a:latin typeface="Aharoni" pitchFamily="2" charset="-79"/>
                <a:cs typeface="Aharoni" pitchFamily="2" charset="-79"/>
              </a:rPr>
              <a:t>a</a:t>
            </a:r>
            <a:r>
              <a:rPr lang="en-US" sz="4800" dirty="0" err="1" smtClean="0">
                <a:solidFill>
                  <a:srgbClr val="FF0066"/>
                </a:solidFill>
                <a:latin typeface="Aharoni" pitchFamily="2" charset="-79"/>
                <a:cs typeface="Aharoni" pitchFamily="2" charset="-79"/>
              </a:rPr>
              <a:t>d</a:t>
            </a:r>
            <a:r>
              <a:rPr lang="en-US" sz="4800" dirty="0" err="1" smtClean="0">
                <a:solidFill>
                  <a:srgbClr val="7030A0"/>
                </a:solidFill>
                <a:latin typeface="Aharoni" pitchFamily="2" charset="-79"/>
                <a:cs typeface="Aharoni" pitchFamily="2" charset="-79"/>
              </a:rPr>
              <a:t>i</a:t>
            </a:r>
            <a:r>
              <a:rPr lang="en-US" sz="4800" dirty="0" err="1" smtClean="0">
                <a:solidFill>
                  <a:srgbClr val="FF0066"/>
                </a:solidFill>
                <a:latin typeface="Aharoni" pitchFamily="2" charset="-79"/>
                <a:cs typeface="Aharoni" pitchFamily="2" charset="-79"/>
              </a:rPr>
              <a:t>a</a:t>
            </a:r>
            <a:r>
              <a:rPr lang="en-US" sz="4800" dirty="0" smtClean="0">
                <a:solidFill>
                  <a:srgbClr val="FF0066"/>
                </a:solidFill>
                <a:latin typeface="Aharoni" pitchFamily="2" charset="-79"/>
                <a:cs typeface="Aharoni" pitchFamily="2" charset="-79"/>
              </a:rPr>
              <a:t> </a:t>
            </a:r>
            <a:r>
              <a:rPr lang="en-US" sz="4800" dirty="0" err="1" smtClean="0">
                <a:solidFill>
                  <a:srgbClr val="7030A0"/>
                </a:solidFill>
                <a:latin typeface="Aharoni" pitchFamily="2" charset="-79"/>
                <a:cs typeface="Aharoni" pitchFamily="2" charset="-79"/>
              </a:rPr>
              <a:t>M</a:t>
            </a:r>
            <a:r>
              <a:rPr lang="en-US" sz="4800" dirty="0" err="1" smtClean="0">
                <a:solidFill>
                  <a:srgbClr val="FF0066"/>
                </a:solidFill>
                <a:latin typeface="Aharoni" pitchFamily="2" charset="-79"/>
                <a:cs typeface="Aharoni" pitchFamily="2" charset="-79"/>
              </a:rPr>
              <a:t>o</a:t>
            </a:r>
            <a:r>
              <a:rPr lang="en-US" sz="4800" dirty="0" err="1" smtClean="0">
                <a:solidFill>
                  <a:srgbClr val="7030A0"/>
                </a:solidFill>
                <a:latin typeface="Aharoni" pitchFamily="2" charset="-79"/>
                <a:cs typeface="Aharoni" pitchFamily="2" charset="-79"/>
              </a:rPr>
              <a:t>g</a:t>
            </a:r>
            <a:r>
              <a:rPr lang="en-US" sz="4800" dirty="0" err="1" smtClean="0">
                <a:solidFill>
                  <a:srgbClr val="FF0066"/>
                </a:solidFill>
                <a:latin typeface="Aharoni" pitchFamily="2" charset="-79"/>
                <a:cs typeface="Aharoni" pitchFamily="2" charset="-79"/>
              </a:rPr>
              <a:t>h</a:t>
            </a:r>
            <a:r>
              <a:rPr lang="en-US" sz="4800" dirty="0" err="1" smtClean="0">
                <a:solidFill>
                  <a:srgbClr val="7030A0"/>
                </a:solidFill>
                <a:latin typeface="Aharoni" pitchFamily="2" charset="-79"/>
                <a:cs typeface="Aharoni" pitchFamily="2" charset="-79"/>
              </a:rPr>
              <a:t>a</a:t>
            </a:r>
            <a:r>
              <a:rPr lang="en-US" sz="4800" dirty="0" err="1" smtClean="0">
                <a:solidFill>
                  <a:srgbClr val="FF0066"/>
                </a:solidFill>
                <a:latin typeface="Aharoni" pitchFamily="2" charset="-79"/>
                <a:cs typeface="Aharoni" pitchFamily="2" charset="-79"/>
              </a:rPr>
              <a:t>r</a:t>
            </a:r>
            <a:r>
              <a:rPr lang="en-US" sz="4800" dirty="0" err="1" smtClean="0">
                <a:solidFill>
                  <a:srgbClr val="7030A0"/>
                </a:solidFill>
                <a:latin typeface="Aharoni" pitchFamily="2" charset="-79"/>
                <a:cs typeface="Aharoni" pitchFamily="2" charset="-79"/>
              </a:rPr>
              <a:t>b</a:t>
            </a:r>
            <a:r>
              <a:rPr lang="en-US" sz="4800" dirty="0" err="1" smtClean="0">
                <a:solidFill>
                  <a:srgbClr val="FF0066"/>
                </a:solidFill>
                <a:latin typeface="Aharoni" pitchFamily="2" charset="-79"/>
                <a:cs typeface="Aharoni" pitchFamily="2" charset="-79"/>
              </a:rPr>
              <a:t>e</a:t>
            </a:r>
            <a:r>
              <a:rPr lang="en-US" sz="4800" dirty="0" err="1" smtClean="0">
                <a:solidFill>
                  <a:srgbClr val="7030A0"/>
                </a:solidFill>
                <a:latin typeface="Aharoni" pitchFamily="2" charset="-79"/>
                <a:cs typeface="Aharoni" pitchFamily="2" charset="-79"/>
              </a:rPr>
              <a:t>l</a:t>
            </a:r>
            <a:endParaRPr lang="en-US" sz="4800" dirty="0" smtClean="0">
              <a:solidFill>
                <a:srgbClr val="7030A0"/>
              </a:solidFill>
              <a:latin typeface="Aharoni" pitchFamily="2" charset="-79"/>
              <a:cs typeface="Aharoni" pitchFamily="2" charset="-79"/>
            </a:endParaRPr>
          </a:p>
          <a:p>
            <a:pPr algn="ctr">
              <a:buNone/>
            </a:pPr>
            <a:r>
              <a:rPr lang="en-US" sz="4800" dirty="0" err="1" smtClean="0">
                <a:solidFill>
                  <a:srgbClr val="FF0066"/>
                </a:solidFill>
                <a:latin typeface="Aharoni" pitchFamily="2" charset="-79"/>
                <a:cs typeface="Aharoni" pitchFamily="2" charset="-79"/>
              </a:rPr>
              <a:t>A</a:t>
            </a:r>
            <a:r>
              <a:rPr lang="en-US" sz="4800" dirty="0" err="1" smtClean="0">
                <a:solidFill>
                  <a:srgbClr val="7030A0"/>
                </a:solidFill>
                <a:latin typeface="Aharoni" pitchFamily="2" charset="-79"/>
                <a:cs typeface="Aharoni" pitchFamily="2" charset="-79"/>
              </a:rPr>
              <a:t>m</a:t>
            </a:r>
            <a:r>
              <a:rPr lang="en-US" sz="4800" dirty="0" err="1" smtClean="0">
                <a:solidFill>
                  <a:srgbClr val="FF0066"/>
                </a:solidFill>
                <a:latin typeface="Aharoni" pitchFamily="2" charset="-79"/>
                <a:cs typeface="Aharoni" pitchFamily="2" charset="-79"/>
              </a:rPr>
              <a:t>l</a:t>
            </a:r>
            <a:r>
              <a:rPr lang="en-US" sz="4800" dirty="0" smtClean="0">
                <a:solidFill>
                  <a:srgbClr val="FF0066"/>
                </a:solidFill>
                <a:latin typeface="Aharoni" pitchFamily="2" charset="-79"/>
                <a:cs typeface="Aharoni" pitchFamily="2" charset="-79"/>
              </a:rPr>
              <a:t> </a:t>
            </a:r>
            <a:r>
              <a:rPr lang="en-US" sz="4800" dirty="0" smtClean="0">
                <a:solidFill>
                  <a:srgbClr val="7030A0"/>
                </a:solidFill>
                <a:latin typeface="Aharoni" pitchFamily="2" charset="-79"/>
                <a:cs typeface="Aharoni" pitchFamily="2" charset="-79"/>
              </a:rPr>
              <a:t>A</a:t>
            </a:r>
            <a:r>
              <a:rPr lang="en-US" sz="4800" dirty="0" smtClean="0">
                <a:solidFill>
                  <a:srgbClr val="FF0066"/>
                </a:solidFill>
                <a:latin typeface="Aharoni" pitchFamily="2" charset="-79"/>
                <a:cs typeface="Aharoni" pitchFamily="2" charset="-79"/>
              </a:rPr>
              <a:t>l-</a:t>
            </a:r>
            <a:r>
              <a:rPr lang="en-US" sz="4800" dirty="0" err="1" smtClean="0">
                <a:solidFill>
                  <a:srgbClr val="7030A0"/>
                </a:solidFill>
                <a:latin typeface="Aharoni" pitchFamily="2" charset="-79"/>
                <a:cs typeface="Aharoni" pitchFamily="2" charset="-79"/>
              </a:rPr>
              <a:t>Z</a:t>
            </a:r>
            <a:r>
              <a:rPr lang="en-US" sz="4800" dirty="0" err="1" smtClean="0">
                <a:solidFill>
                  <a:srgbClr val="FF0066"/>
                </a:solidFill>
                <a:latin typeface="Aharoni" pitchFamily="2" charset="-79"/>
                <a:cs typeface="Aharoni" pitchFamily="2" charset="-79"/>
              </a:rPr>
              <a:t>a</a:t>
            </a:r>
            <a:r>
              <a:rPr lang="en-US" sz="4800" dirty="0" err="1" smtClean="0">
                <a:solidFill>
                  <a:srgbClr val="7030A0"/>
                </a:solidFill>
                <a:latin typeface="Aharoni" pitchFamily="2" charset="-79"/>
                <a:cs typeface="Aharoni" pitchFamily="2" charset="-79"/>
              </a:rPr>
              <a:t>h</a:t>
            </a:r>
            <a:r>
              <a:rPr lang="en-US" sz="4800" dirty="0" err="1" smtClean="0">
                <a:solidFill>
                  <a:srgbClr val="FF0066"/>
                </a:solidFill>
                <a:latin typeface="Aharoni" pitchFamily="2" charset="-79"/>
                <a:cs typeface="Aharoni" pitchFamily="2" charset="-79"/>
              </a:rPr>
              <a:t>r</a:t>
            </a:r>
            <a:r>
              <a:rPr lang="en-US" sz="4800" dirty="0" err="1" smtClean="0">
                <a:solidFill>
                  <a:srgbClr val="7030A0"/>
                </a:solidFill>
                <a:latin typeface="Aharoni" pitchFamily="2" charset="-79"/>
                <a:cs typeface="Aharoni" pitchFamily="2" charset="-79"/>
              </a:rPr>
              <a:t>a</a:t>
            </a:r>
            <a:r>
              <a:rPr lang="en-US" sz="4800" dirty="0" err="1" smtClean="0">
                <a:solidFill>
                  <a:srgbClr val="FF0066"/>
                </a:solidFill>
                <a:latin typeface="Aharoni" pitchFamily="2" charset="-79"/>
                <a:cs typeface="Aharoni" pitchFamily="2" charset="-79"/>
              </a:rPr>
              <a:t>n</a:t>
            </a:r>
            <a:r>
              <a:rPr lang="en-US" sz="4800" dirty="0" err="1" smtClean="0">
                <a:solidFill>
                  <a:srgbClr val="7030A0"/>
                </a:solidFill>
                <a:latin typeface="Aharoni" pitchFamily="2" charset="-79"/>
                <a:cs typeface="Aharoni" pitchFamily="2" charset="-79"/>
              </a:rPr>
              <a:t>i</a:t>
            </a:r>
            <a:endParaRPr lang="en-US" sz="4800" dirty="0" smtClean="0">
              <a:solidFill>
                <a:srgbClr val="7030A0"/>
              </a:solidFill>
              <a:latin typeface="Aharoni" pitchFamily="2" charset="-79"/>
              <a:cs typeface="Aharoni" pitchFamily="2" charset="-79"/>
            </a:endParaRPr>
          </a:p>
          <a:p>
            <a:pPr algn="ctr">
              <a:buNone/>
            </a:pPr>
            <a:r>
              <a:rPr lang="en-US" sz="4800" dirty="0" err="1" smtClean="0">
                <a:solidFill>
                  <a:srgbClr val="FF0066"/>
                </a:solidFill>
                <a:latin typeface="Aharoni" pitchFamily="2" charset="-79"/>
                <a:cs typeface="Aharoni" pitchFamily="2" charset="-79"/>
              </a:rPr>
              <a:t>S</a:t>
            </a:r>
            <a:r>
              <a:rPr lang="en-US" sz="4800" dirty="0" err="1" smtClean="0">
                <a:solidFill>
                  <a:srgbClr val="7030A0"/>
                </a:solidFill>
                <a:latin typeface="Aharoni" pitchFamily="2" charset="-79"/>
                <a:cs typeface="Aharoni" pitchFamily="2" charset="-79"/>
              </a:rPr>
              <a:t>a</a:t>
            </a:r>
            <a:r>
              <a:rPr lang="en-US" sz="4800" dirty="0" err="1" smtClean="0">
                <a:solidFill>
                  <a:srgbClr val="FF0066"/>
                </a:solidFill>
                <a:latin typeface="Aharoni" pitchFamily="2" charset="-79"/>
                <a:cs typeface="Aharoni" pitchFamily="2" charset="-79"/>
              </a:rPr>
              <a:t>m</a:t>
            </a:r>
            <a:r>
              <a:rPr lang="en-US" sz="4800" dirty="0" err="1" smtClean="0">
                <a:solidFill>
                  <a:srgbClr val="7030A0"/>
                </a:solidFill>
                <a:latin typeface="Aharoni" pitchFamily="2" charset="-79"/>
                <a:cs typeface="Aharoni" pitchFamily="2" charset="-79"/>
              </a:rPr>
              <a:t>e</a:t>
            </a:r>
            <a:r>
              <a:rPr lang="en-US" sz="4800" dirty="0" err="1" smtClean="0">
                <a:solidFill>
                  <a:srgbClr val="FF0066"/>
                </a:solidFill>
                <a:latin typeface="Aharoni" pitchFamily="2" charset="-79"/>
                <a:cs typeface="Aharoni" pitchFamily="2" charset="-79"/>
              </a:rPr>
              <a:t>r</a:t>
            </a:r>
            <a:r>
              <a:rPr lang="en-US" sz="4800" dirty="0" err="1" smtClean="0">
                <a:solidFill>
                  <a:srgbClr val="7030A0"/>
                </a:solidFill>
                <a:latin typeface="Aharoni" pitchFamily="2" charset="-79"/>
                <a:cs typeface="Aharoni" pitchFamily="2" charset="-79"/>
              </a:rPr>
              <a:t>a</a:t>
            </a:r>
            <a:r>
              <a:rPr lang="en-US" sz="4800" dirty="0" smtClean="0">
                <a:solidFill>
                  <a:srgbClr val="FF0066"/>
                </a:solidFill>
                <a:latin typeface="Aharoni" pitchFamily="2" charset="-79"/>
                <a:cs typeface="Aharoni" pitchFamily="2" charset="-79"/>
              </a:rPr>
              <a:t> A</a:t>
            </a:r>
            <a:r>
              <a:rPr lang="en-US" sz="4800" dirty="0" smtClean="0">
                <a:solidFill>
                  <a:srgbClr val="7030A0"/>
                </a:solidFill>
                <a:latin typeface="Aharoni" pitchFamily="2" charset="-79"/>
                <a:cs typeface="Aharoni" pitchFamily="2" charset="-79"/>
              </a:rPr>
              <a:t>l</a:t>
            </a:r>
            <a:r>
              <a:rPr lang="en-US" sz="4800" dirty="0" smtClean="0">
                <a:solidFill>
                  <a:srgbClr val="FF0066"/>
                </a:solidFill>
                <a:latin typeface="Aharoni" pitchFamily="2" charset="-79"/>
                <a:cs typeface="Aharoni" pitchFamily="2" charset="-79"/>
              </a:rPr>
              <a:t>-</a:t>
            </a:r>
            <a:r>
              <a:rPr lang="en-US" sz="4800" dirty="0" err="1" smtClean="0">
                <a:solidFill>
                  <a:srgbClr val="FF0066"/>
                </a:solidFill>
                <a:latin typeface="Aharoni" pitchFamily="2" charset="-79"/>
                <a:cs typeface="Aharoni" pitchFamily="2" charset="-79"/>
              </a:rPr>
              <a:t>g</a:t>
            </a:r>
            <a:r>
              <a:rPr lang="en-US" sz="4800" dirty="0" err="1" smtClean="0">
                <a:solidFill>
                  <a:srgbClr val="7030A0"/>
                </a:solidFill>
                <a:latin typeface="Aharoni" pitchFamily="2" charset="-79"/>
                <a:cs typeface="Aharoni" pitchFamily="2" charset="-79"/>
              </a:rPr>
              <a:t>h</a:t>
            </a:r>
            <a:r>
              <a:rPr lang="en-US" sz="4800" dirty="0" err="1" smtClean="0">
                <a:solidFill>
                  <a:srgbClr val="FF0066"/>
                </a:solidFill>
                <a:latin typeface="Aharoni" pitchFamily="2" charset="-79"/>
                <a:cs typeface="Aharoni" pitchFamily="2" charset="-79"/>
              </a:rPr>
              <a:t>a</a:t>
            </a:r>
            <a:r>
              <a:rPr lang="en-US" sz="4800" dirty="0" err="1" smtClean="0">
                <a:solidFill>
                  <a:srgbClr val="7030A0"/>
                </a:solidFill>
                <a:latin typeface="Aharoni" pitchFamily="2" charset="-79"/>
                <a:cs typeface="Aharoni" pitchFamily="2" charset="-79"/>
              </a:rPr>
              <a:t>m</a:t>
            </a:r>
            <a:r>
              <a:rPr lang="en-US" sz="4800" dirty="0" err="1" smtClean="0">
                <a:solidFill>
                  <a:srgbClr val="FF0066"/>
                </a:solidFill>
                <a:latin typeface="Aharoni" pitchFamily="2" charset="-79"/>
                <a:cs typeface="Aharoni" pitchFamily="2" charset="-79"/>
              </a:rPr>
              <a:t>d</a:t>
            </a:r>
            <a:r>
              <a:rPr lang="en-US" sz="4800" dirty="0" err="1" smtClean="0">
                <a:solidFill>
                  <a:srgbClr val="7030A0"/>
                </a:solidFill>
                <a:latin typeface="Aharoni" pitchFamily="2" charset="-79"/>
                <a:cs typeface="Aharoni" pitchFamily="2" charset="-79"/>
              </a:rPr>
              <a:t>e</a:t>
            </a:r>
            <a:endParaRPr lang="en-US" sz="4800" dirty="0" smtClean="0">
              <a:solidFill>
                <a:srgbClr val="7030A0"/>
              </a:solidFill>
              <a:latin typeface="Aharoni" pitchFamily="2" charset="-79"/>
              <a:cs typeface="Aharoni" pitchFamily="2" charset="-79"/>
            </a:endParaRPr>
          </a:p>
          <a:p>
            <a:pPr algn="ctr">
              <a:buNone/>
            </a:pPr>
            <a:r>
              <a:rPr lang="en-US" sz="4800" dirty="0" smtClean="0">
                <a:solidFill>
                  <a:srgbClr val="FF0066"/>
                </a:solidFill>
                <a:latin typeface="Aharoni" pitchFamily="2" charset="-79"/>
                <a:cs typeface="Aharoni" pitchFamily="2" charset="-79"/>
              </a:rPr>
              <a:t>D</a:t>
            </a:r>
            <a:r>
              <a:rPr lang="en-US" sz="4800" dirty="0" smtClean="0">
                <a:solidFill>
                  <a:srgbClr val="7030A0"/>
                </a:solidFill>
                <a:latin typeface="Aharoni" pitchFamily="2" charset="-79"/>
                <a:cs typeface="Aharoni" pitchFamily="2" charset="-79"/>
              </a:rPr>
              <a:t>i</a:t>
            </a:r>
            <a:r>
              <a:rPr lang="en-US" sz="4800" dirty="0" smtClean="0">
                <a:solidFill>
                  <a:srgbClr val="FF0066"/>
                </a:solidFill>
                <a:latin typeface="Aharoni" pitchFamily="2" charset="-79"/>
                <a:cs typeface="Aharoni" pitchFamily="2" charset="-79"/>
              </a:rPr>
              <a:t>n</a:t>
            </a:r>
            <a:r>
              <a:rPr lang="en-US" sz="4800" dirty="0" smtClean="0">
                <a:solidFill>
                  <a:srgbClr val="7030A0"/>
                </a:solidFill>
                <a:latin typeface="Aharoni" pitchFamily="2" charset="-79"/>
                <a:cs typeface="Aharoni" pitchFamily="2" charset="-79"/>
              </a:rPr>
              <a:t>a</a:t>
            </a:r>
            <a:r>
              <a:rPr lang="en-US" sz="4800" dirty="0" smtClean="0">
                <a:solidFill>
                  <a:srgbClr val="FF0066"/>
                </a:solidFill>
                <a:latin typeface="Aharoni" pitchFamily="2" charset="-79"/>
                <a:cs typeface="Aharoni" pitchFamily="2" charset="-79"/>
              </a:rPr>
              <a:t> A</a:t>
            </a:r>
            <a:r>
              <a:rPr lang="en-US" sz="4800" dirty="0" smtClean="0">
                <a:solidFill>
                  <a:srgbClr val="7030A0"/>
                </a:solidFill>
                <a:latin typeface="Aharoni" pitchFamily="2" charset="-79"/>
                <a:cs typeface="Aharoni" pitchFamily="2" charset="-79"/>
              </a:rPr>
              <a:t>l</a:t>
            </a:r>
            <a:r>
              <a:rPr lang="en-US" sz="4800" dirty="0" smtClean="0">
                <a:solidFill>
                  <a:srgbClr val="FF0066"/>
                </a:solidFill>
                <a:latin typeface="Aharoni" pitchFamily="2" charset="-79"/>
                <a:cs typeface="Aharoni" pitchFamily="2" charset="-79"/>
              </a:rPr>
              <a:t>-</a:t>
            </a:r>
            <a:r>
              <a:rPr lang="en-US" sz="4800" dirty="0" err="1" smtClean="0">
                <a:solidFill>
                  <a:srgbClr val="FF0066"/>
                </a:solidFill>
                <a:latin typeface="Aharoni" pitchFamily="2" charset="-79"/>
                <a:cs typeface="Aharoni" pitchFamily="2" charset="-79"/>
              </a:rPr>
              <a:t>Z</a:t>
            </a:r>
            <a:r>
              <a:rPr lang="en-US" sz="4800" dirty="0" err="1" smtClean="0">
                <a:solidFill>
                  <a:srgbClr val="7030A0"/>
                </a:solidFill>
                <a:latin typeface="Aharoni" pitchFamily="2" charset="-79"/>
                <a:cs typeface="Aharoni" pitchFamily="2" charset="-79"/>
              </a:rPr>
              <a:t>a</a:t>
            </a:r>
            <a:r>
              <a:rPr lang="en-US" sz="4800" dirty="0" err="1" smtClean="0">
                <a:solidFill>
                  <a:srgbClr val="FF0066"/>
                </a:solidFill>
                <a:latin typeface="Aharoni" pitchFamily="2" charset="-79"/>
                <a:cs typeface="Aharoni" pitchFamily="2" charset="-79"/>
              </a:rPr>
              <a:t>i</a:t>
            </a:r>
            <a:r>
              <a:rPr lang="en-US" sz="4800" dirty="0" err="1" smtClean="0">
                <a:solidFill>
                  <a:srgbClr val="7030A0"/>
                </a:solidFill>
                <a:latin typeface="Aharoni" pitchFamily="2" charset="-79"/>
                <a:cs typeface="Aharoni" pitchFamily="2" charset="-79"/>
              </a:rPr>
              <a:t>n</a:t>
            </a:r>
            <a:r>
              <a:rPr lang="en-US" sz="4800" dirty="0" err="1" smtClean="0">
                <a:solidFill>
                  <a:srgbClr val="FF0066"/>
                </a:solidFill>
                <a:latin typeface="Aharoni" pitchFamily="2" charset="-79"/>
                <a:cs typeface="Aharoni" pitchFamily="2" charset="-79"/>
              </a:rPr>
              <a:t>e</a:t>
            </a:r>
            <a:endParaRPr lang="ar-SA" sz="4800" dirty="0">
              <a:solidFill>
                <a:srgbClr val="FF0066"/>
              </a:solidFill>
              <a:latin typeface="Aharoni" pitchFamily="2" charset="-79"/>
            </a:endParaRPr>
          </a:p>
        </p:txBody>
      </p:sp>
    </p:spTree>
  </p:cSld>
  <p:clrMapOvr>
    <a:masterClrMapping/>
  </p:clrMapOvr>
  <p:transition spd="slow">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a:buNone/>
            </a:pPr>
            <a:r>
              <a:rPr lang="en-US" b="1" dirty="0" smtClean="0">
                <a:solidFill>
                  <a:srgbClr val="C00000"/>
                </a:solidFill>
              </a:rPr>
              <a:t>Regina Beaufort: </a:t>
            </a:r>
            <a:r>
              <a:rPr lang="en-US" dirty="0" smtClean="0">
                <a:solidFill>
                  <a:srgbClr val="7030A0"/>
                </a:solidFill>
              </a:rPr>
              <a:t>Julius Beaufort's wife and Mrs. Manson </a:t>
            </a:r>
            <a:r>
              <a:rPr lang="en-US" dirty="0" err="1" smtClean="0">
                <a:solidFill>
                  <a:srgbClr val="7030A0"/>
                </a:solidFill>
              </a:rPr>
              <a:t>Mingott's</a:t>
            </a:r>
            <a:r>
              <a:rPr lang="en-US" dirty="0" smtClean="0">
                <a:solidFill>
                  <a:srgbClr val="7030A0"/>
                </a:solidFill>
              </a:rPr>
              <a:t> niece. </a:t>
            </a:r>
          </a:p>
          <a:p>
            <a:pPr>
              <a:buNone/>
            </a:pPr>
            <a:r>
              <a:rPr lang="en-US" b="1" dirty="0" smtClean="0">
                <a:solidFill>
                  <a:srgbClr val="C00000"/>
                </a:solidFill>
              </a:rPr>
              <a:t>Mrs. Archer: </a:t>
            </a:r>
            <a:r>
              <a:rPr lang="en-US" dirty="0" smtClean="0">
                <a:solidFill>
                  <a:srgbClr val="7030A0"/>
                </a:solidFill>
              </a:rPr>
              <a:t>Archer's widowed mother </a:t>
            </a:r>
          </a:p>
          <a:p>
            <a:pPr>
              <a:buNone/>
            </a:pPr>
            <a:r>
              <a:rPr lang="en-US" b="1" dirty="0" smtClean="0">
                <a:solidFill>
                  <a:srgbClr val="C00000"/>
                </a:solidFill>
              </a:rPr>
              <a:t>Mrs. </a:t>
            </a:r>
            <a:r>
              <a:rPr lang="en-US" b="1" dirty="0" err="1" smtClean="0">
                <a:solidFill>
                  <a:srgbClr val="C00000"/>
                </a:solidFill>
              </a:rPr>
              <a:t>Lemuel</a:t>
            </a:r>
            <a:r>
              <a:rPr lang="en-US" b="1" dirty="0" smtClean="0">
                <a:solidFill>
                  <a:srgbClr val="C00000"/>
                </a:solidFill>
              </a:rPr>
              <a:t> Struthers: </a:t>
            </a:r>
            <a:r>
              <a:rPr lang="en-US" dirty="0" smtClean="0">
                <a:solidFill>
                  <a:srgbClr val="7030A0"/>
                </a:solidFill>
              </a:rPr>
              <a:t>A woman on the fringes of New York society. </a:t>
            </a:r>
          </a:p>
          <a:p>
            <a:pPr>
              <a:buNone/>
            </a:pPr>
            <a:r>
              <a:rPr lang="en-US" b="1" dirty="0" smtClean="0">
                <a:solidFill>
                  <a:srgbClr val="C00000"/>
                </a:solidFill>
              </a:rPr>
              <a:t>Count </a:t>
            </a:r>
            <a:r>
              <a:rPr lang="en-US" b="1" dirty="0" err="1" smtClean="0">
                <a:solidFill>
                  <a:srgbClr val="C00000"/>
                </a:solidFill>
              </a:rPr>
              <a:t>Olenski</a:t>
            </a:r>
            <a:r>
              <a:rPr lang="en-US" b="1" dirty="0" smtClean="0">
                <a:solidFill>
                  <a:srgbClr val="C00000"/>
                </a:solidFill>
              </a:rPr>
              <a:t>: </a:t>
            </a:r>
            <a:r>
              <a:rPr lang="en-US" dirty="0" smtClean="0">
                <a:solidFill>
                  <a:srgbClr val="7030A0"/>
                </a:solidFill>
              </a:rPr>
              <a:t>Ellen's husband. She fled with his secretary to escape the miserable marriage   </a:t>
            </a:r>
          </a:p>
          <a:p>
            <a:pPr>
              <a:buNone/>
            </a:pPr>
            <a:r>
              <a:rPr lang="en-US" b="1" dirty="0" smtClean="0">
                <a:solidFill>
                  <a:srgbClr val="C00000"/>
                </a:solidFill>
              </a:rPr>
              <a:t>Duke of </a:t>
            </a:r>
            <a:r>
              <a:rPr lang="en-US" b="1" dirty="0" err="1" smtClean="0">
                <a:solidFill>
                  <a:srgbClr val="C00000"/>
                </a:solidFill>
              </a:rPr>
              <a:t>Austry</a:t>
            </a:r>
            <a:r>
              <a:rPr lang="en-US" b="1" dirty="0" smtClean="0">
                <a:solidFill>
                  <a:srgbClr val="C00000"/>
                </a:solidFill>
              </a:rPr>
              <a:t>: </a:t>
            </a:r>
            <a:r>
              <a:rPr lang="en-US" dirty="0" smtClean="0">
                <a:solidFill>
                  <a:srgbClr val="7030A0"/>
                </a:solidFill>
              </a:rPr>
              <a:t>A European Duke </a:t>
            </a:r>
          </a:p>
          <a:p>
            <a:pPr>
              <a:buNone/>
            </a:pPr>
            <a:r>
              <a:rPr lang="en-US" b="1" dirty="0" err="1" smtClean="0">
                <a:solidFill>
                  <a:srgbClr val="C00000"/>
                </a:solidFill>
              </a:rPr>
              <a:t>Nastasia</a:t>
            </a:r>
            <a:r>
              <a:rPr lang="en-US" b="1" dirty="0" smtClean="0">
                <a:solidFill>
                  <a:srgbClr val="C00000"/>
                </a:solidFill>
              </a:rPr>
              <a:t>: </a:t>
            </a:r>
            <a:r>
              <a:rPr lang="en-US" dirty="0" smtClean="0">
                <a:solidFill>
                  <a:srgbClr val="7030A0"/>
                </a:solidFill>
              </a:rPr>
              <a:t>Ellen's Italian maid </a:t>
            </a:r>
          </a:p>
          <a:p>
            <a:pPr>
              <a:buNone/>
            </a:pPr>
            <a:r>
              <a:rPr lang="en-US" b="1" dirty="0" smtClean="0">
                <a:solidFill>
                  <a:srgbClr val="C00000"/>
                </a:solidFill>
              </a:rPr>
              <a:t>Mr. </a:t>
            </a:r>
            <a:r>
              <a:rPr lang="en-US" b="1" dirty="0" err="1" smtClean="0">
                <a:solidFill>
                  <a:srgbClr val="C00000"/>
                </a:solidFill>
              </a:rPr>
              <a:t>Letterblair</a:t>
            </a:r>
            <a:r>
              <a:rPr lang="en-US" b="1" dirty="0" smtClean="0">
                <a:solidFill>
                  <a:srgbClr val="C00000"/>
                </a:solidFill>
              </a:rPr>
              <a:t>: </a:t>
            </a:r>
            <a:r>
              <a:rPr lang="en-US" dirty="0" smtClean="0">
                <a:solidFill>
                  <a:srgbClr val="7030A0"/>
                </a:solidFill>
              </a:rPr>
              <a:t>The senior partner of Archer's law firm  </a:t>
            </a:r>
          </a:p>
          <a:p>
            <a:pPr>
              <a:buNone/>
            </a:pPr>
            <a:r>
              <a:rPr lang="en-US" b="1" dirty="0" smtClean="0">
                <a:solidFill>
                  <a:srgbClr val="C00000"/>
                </a:solidFill>
              </a:rPr>
              <a:t>Reggie </a:t>
            </a:r>
            <a:r>
              <a:rPr lang="en-US" b="1" dirty="0" err="1" smtClean="0">
                <a:solidFill>
                  <a:srgbClr val="C00000"/>
                </a:solidFill>
              </a:rPr>
              <a:t>Chivers</a:t>
            </a:r>
            <a:r>
              <a:rPr lang="en-US" b="1" dirty="0" smtClean="0">
                <a:solidFill>
                  <a:srgbClr val="C00000"/>
                </a:solidFill>
              </a:rPr>
              <a:t>: </a:t>
            </a:r>
            <a:r>
              <a:rPr lang="en-US" dirty="0" smtClean="0">
                <a:solidFill>
                  <a:srgbClr val="7030A0"/>
                </a:solidFill>
              </a:rPr>
              <a:t>An important member of society   </a:t>
            </a:r>
          </a:p>
          <a:p>
            <a:pPr>
              <a:buNone/>
            </a:pPr>
            <a:r>
              <a:rPr lang="en-US" dirty="0" smtClean="0">
                <a:solidFill>
                  <a:srgbClr val="7030A0"/>
                </a:solidFill>
              </a:rPr>
              <a:t>And many other character </a:t>
            </a:r>
          </a:p>
          <a:p>
            <a:pPr>
              <a:buNone/>
            </a:pPr>
            <a:endParaRPr lang="ar-SA" dirty="0">
              <a:solidFill>
                <a:srgbClr val="7030A0"/>
              </a:solidFill>
            </a:endParaRPr>
          </a:p>
        </p:txBody>
      </p:sp>
    </p:spTree>
  </p:cSld>
  <p:clrMapOvr>
    <a:masterClrMapping/>
  </p:clrMapOvr>
  <p:transition spd="med">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834401">
            <a:off x="1637706" y="440306"/>
            <a:ext cx="7620000" cy="1241425"/>
          </a:xfrm>
        </p:spPr>
        <p:txBody>
          <a:bodyPr>
            <a:normAutofit/>
          </a:bodyPr>
          <a:lstStyle/>
          <a:p>
            <a:r>
              <a:rPr lang="en-US" sz="5400" b="1" dirty="0" smtClean="0">
                <a:solidFill>
                  <a:srgbClr val="C00000"/>
                </a:solidFill>
              </a:rPr>
              <a:t>   The characters of</a:t>
            </a:r>
            <a:endParaRPr lang="ar-SA" sz="5400" b="1" dirty="0">
              <a:solidFill>
                <a:srgbClr val="C00000"/>
              </a:solidFill>
            </a:endParaRPr>
          </a:p>
        </p:txBody>
      </p:sp>
      <p:sp>
        <p:nvSpPr>
          <p:cNvPr id="3" name="Subtitle 2"/>
          <p:cNvSpPr>
            <a:spLocks noGrp="1"/>
          </p:cNvSpPr>
          <p:nvPr>
            <p:ph type="subTitle" idx="1"/>
          </p:nvPr>
        </p:nvSpPr>
        <p:spPr>
          <a:xfrm>
            <a:off x="1752600" y="1905000"/>
            <a:ext cx="6400800" cy="1752600"/>
          </a:xfrm>
        </p:spPr>
        <p:txBody>
          <a:bodyPr>
            <a:normAutofit/>
          </a:bodyPr>
          <a:lstStyle/>
          <a:p>
            <a:r>
              <a:rPr lang="en-US" sz="4000" b="1" dirty="0" smtClean="0">
                <a:solidFill>
                  <a:srgbClr val="C00000"/>
                </a:solidFill>
              </a:rPr>
              <a:t>The age of Innocence</a:t>
            </a:r>
            <a:endParaRPr lang="ar-SA" sz="4000" b="1" dirty="0">
              <a:solidFill>
                <a:srgbClr val="C00000"/>
              </a:solidFill>
            </a:endParaRPr>
          </a:p>
        </p:txBody>
      </p:sp>
      <p:pic>
        <p:nvPicPr>
          <p:cNvPr id="4" name="Picture 3" descr="200px-Age_Of_Innocence_1920_Cover.jpg"/>
          <p:cNvPicPr>
            <a:picLocks noChangeAspect="1"/>
          </p:cNvPicPr>
          <p:nvPr/>
        </p:nvPicPr>
        <p:blipFill>
          <a:blip r:embed="rId2" cstate="print"/>
          <a:stretch>
            <a:fillRect/>
          </a:stretch>
        </p:blipFill>
        <p:spPr>
          <a:xfrm>
            <a:off x="228600" y="228600"/>
            <a:ext cx="2141157" cy="2590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41P36LnAjvL.jpg"/>
          <p:cNvPicPr>
            <a:picLocks noChangeAspect="1"/>
          </p:cNvPicPr>
          <p:nvPr/>
        </p:nvPicPr>
        <p:blipFill>
          <a:blip r:embed="rId3" cstate="print"/>
          <a:stretch>
            <a:fillRect/>
          </a:stretch>
        </p:blipFill>
        <p:spPr>
          <a:xfrm>
            <a:off x="6172200" y="2895600"/>
            <a:ext cx="2971800" cy="3962400"/>
          </a:xfrm>
          <a:prstGeom prst="rect">
            <a:avLst/>
          </a:prstGeom>
        </p:spPr>
      </p:pic>
      <p:pic>
        <p:nvPicPr>
          <p:cNvPr id="6" name="Picture 5" descr="age%20of%20innocence%20dvd.jpg"/>
          <p:cNvPicPr>
            <a:picLocks noChangeAspect="1"/>
          </p:cNvPicPr>
          <p:nvPr/>
        </p:nvPicPr>
        <p:blipFill>
          <a:blip r:embed="rId4" cstate="print"/>
          <a:stretch>
            <a:fillRect/>
          </a:stretch>
        </p:blipFill>
        <p:spPr>
          <a:xfrm>
            <a:off x="0" y="3657600"/>
            <a:ext cx="3200400" cy="3200400"/>
          </a:xfrm>
          <a:prstGeom prst="rect">
            <a:avLst/>
          </a:prstGeom>
          <a:ln>
            <a:noFill/>
          </a:ln>
          <a:effectLst>
            <a:softEdge rad="112500"/>
          </a:effectLst>
        </p:spPr>
      </p:pic>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Newland Archer</a:t>
            </a:r>
            <a:endParaRPr lang="ar-SA" dirty="0">
              <a:solidFill>
                <a:srgbClr val="C00000"/>
              </a:solidFill>
            </a:endParaRPr>
          </a:p>
        </p:txBody>
      </p:sp>
      <p:sp>
        <p:nvSpPr>
          <p:cNvPr id="3" name="Content Placeholder 2"/>
          <p:cNvSpPr>
            <a:spLocks noGrp="1"/>
          </p:cNvSpPr>
          <p:nvPr>
            <p:ph idx="1"/>
          </p:nvPr>
        </p:nvSpPr>
        <p:spPr>
          <a:xfrm>
            <a:off x="0" y="1676400"/>
            <a:ext cx="8229600" cy="4906963"/>
          </a:xfrm>
        </p:spPr>
        <p:txBody>
          <a:bodyPr>
            <a:noAutofit/>
          </a:bodyPr>
          <a:lstStyle/>
          <a:p>
            <a:pPr>
              <a:buNone/>
            </a:pPr>
            <a:r>
              <a:rPr lang="en-US" sz="2000" b="1" dirty="0" smtClean="0">
                <a:solidFill>
                  <a:srgbClr val="7030A0"/>
                </a:solidFill>
              </a:rPr>
              <a:t>      is the protagonist of the story -- a young, popular, successful lawyer. He lives with his mother and sister in an elegant New York home. Since childhood, his life has been shaped by the customs and expectations of upper class New York society. In the beginning of the novel, he is proud and content to dream about a traditional marriage in which he will be the teacher and his wife, the student. When he meets Ellen </a:t>
            </a:r>
            <a:r>
              <a:rPr lang="en-US" sz="2000" b="1" dirty="0" err="1" smtClean="0">
                <a:solidFill>
                  <a:srgbClr val="7030A0"/>
                </a:solidFill>
              </a:rPr>
              <a:t>Olenska</a:t>
            </a:r>
            <a:r>
              <a:rPr lang="en-US" sz="2000" b="1" dirty="0" smtClean="0">
                <a:solidFill>
                  <a:srgbClr val="7030A0"/>
                </a:solidFill>
              </a:rPr>
              <a:t>, his life changes. Through his relationship with her -- first friendship, and then love --. He comes to see the inequalities between sexes in New York society and the shallowness of its social customs. </a:t>
            </a:r>
          </a:p>
          <a:p>
            <a:pPr>
              <a:buNone/>
            </a:pPr>
            <a:r>
              <a:rPr lang="en-US" sz="2000" b="1" dirty="0" smtClean="0">
                <a:solidFill>
                  <a:srgbClr val="7030A0"/>
                </a:solidFill>
              </a:rPr>
              <a:t> As the novel progresses, Archer is increasingly willing to break the boundaries of acceptable behavior. He follows her first to </a:t>
            </a:r>
            <a:r>
              <a:rPr lang="en-US" sz="2000" b="1" dirty="0" err="1" smtClean="0">
                <a:solidFill>
                  <a:srgbClr val="7030A0"/>
                </a:solidFill>
              </a:rPr>
              <a:t>Skuytercliff</a:t>
            </a:r>
            <a:r>
              <a:rPr lang="en-US" sz="2000" b="1" dirty="0" smtClean="0">
                <a:solidFill>
                  <a:srgbClr val="7030A0"/>
                </a:solidFill>
              </a:rPr>
              <a:t>, then to Boston, and is finally willing to follow her to Europe. In the end, though, Archer finds that the only place for their love is in his memories. </a:t>
            </a:r>
          </a:p>
          <a:p>
            <a:pPr rtl="1">
              <a:buNone/>
            </a:pPr>
            <a:r>
              <a:rPr lang="en-US" sz="2000" b="1" dirty="0" smtClean="0">
                <a:solidFill>
                  <a:srgbClr val="7030A0"/>
                </a:solidFill>
              </a:rPr>
              <a:t> </a:t>
            </a:r>
          </a:p>
          <a:p>
            <a:pPr>
              <a:buNone/>
            </a:pPr>
            <a:endParaRPr lang="ar-SA" sz="2000" b="1" dirty="0">
              <a:solidFill>
                <a:srgbClr val="7030A0"/>
              </a:solidFill>
            </a:endParaRPr>
          </a:p>
        </p:txBody>
      </p:sp>
      <p:pic>
        <p:nvPicPr>
          <p:cNvPr id="4" name="Picture 3" descr="Newland Archer.jpg"/>
          <p:cNvPicPr>
            <a:picLocks noChangeAspect="1"/>
          </p:cNvPicPr>
          <p:nvPr/>
        </p:nvPicPr>
        <p:blipFill>
          <a:blip r:embed="rId2" cstate="print"/>
          <a:stretch>
            <a:fillRect/>
          </a:stretch>
        </p:blipFill>
        <p:spPr>
          <a:xfrm>
            <a:off x="7552226" y="0"/>
            <a:ext cx="1591774" cy="1676400"/>
          </a:xfrm>
          <a:prstGeom prst="rect">
            <a:avLst/>
          </a:prstGeom>
        </p:spPr>
      </p:pic>
      <p:pic>
        <p:nvPicPr>
          <p:cNvPr id="5" name="Picture 4" descr="Newland Archer-2.gif"/>
          <p:cNvPicPr>
            <a:picLocks noChangeAspect="1"/>
          </p:cNvPicPr>
          <p:nvPr/>
        </p:nvPicPr>
        <p:blipFill>
          <a:blip r:embed="rId3" cstate="print"/>
          <a:stretch>
            <a:fillRect/>
          </a:stretch>
        </p:blipFill>
        <p:spPr>
          <a:xfrm>
            <a:off x="0" y="0"/>
            <a:ext cx="1936433" cy="1447800"/>
          </a:xfrm>
          <a:prstGeom prst="rect">
            <a:avLst/>
          </a:prstGeom>
        </p:spPr>
      </p:pic>
    </p:spTree>
  </p:cSld>
  <p:clrMapOvr>
    <a:masterClrMapping/>
  </p:clrMapOvr>
  <p:transition spd="med">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lstStyle/>
          <a:p>
            <a:r>
              <a:rPr lang="en-US" b="1" dirty="0" smtClean="0">
                <a:solidFill>
                  <a:srgbClr val="C00000"/>
                </a:solidFill>
              </a:rPr>
              <a:t>Mrs. Manson </a:t>
            </a:r>
            <a:r>
              <a:rPr lang="en-US" b="1" dirty="0" err="1" smtClean="0">
                <a:solidFill>
                  <a:srgbClr val="C00000"/>
                </a:solidFill>
              </a:rPr>
              <a:t>Mingott</a:t>
            </a:r>
            <a:r>
              <a:rPr lang="en-US" b="1" dirty="0" smtClean="0">
                <a:solidFill>
                  <a:srgbClr val="C00000"/>
                </a:solidFill>
              </a:rPr>
              <a:t>  </a:t>
            </a:r>
            <a:endParaRPr lang="ar-SA" dirty="0">
              <a:solidFill>
                <a:srgbClr val="C00000"/>
              </a:solidFill>
            </a:endParaRPr>
          </a:p>
        </p:txBody>
      </p:sp>
      <p:sp>
        <p:nvSpPr>
          <p:cNvPr id="3" name="Content Placeholder 2"/>
          <p:cNvSpPr>
            <a:spLocks noGrp="1"/>
          </p:cNvSpPr>
          <p:nvPr>
            <p:ph idx="1"/>
          </p:nvPr>
        </p:nvSpPr>
        <p:spPr>
          <a:xfrm>
            <a:off x="0" y="1600200"/>
            <a:ext cx="8153400" cy="4724400"/>
          </a:xfrm>
        </p:spPr>
        <p:txBody>
          <a:bodyPr>
            <a:normAutofit/>
          </a:bodyPr>
          <a:lstStyle/>
          <a:p>
            <a:pPr>
              <a:buNone/>
            </a:pPr>
            <a:r>
              <a:rPr lang="en-US" sz="2800" b="1" dirty="0" smtClean="0">
                <a:solidFill>
                  <a:srgbClr val="7030A0"/>
                </a:solidFill>
              </a:rPr>
              <a:t>   </a:t>
            </a:r>
          </a:p>
          <a:p>
            <a:pPr>
              <a:buNone/>
            </a:pPr>
            <a:r>
              <a:rPr lang="en-US" sz="2800" b="1" dirty="0" smtClean="0">
                <a:solidFill>
                  <a:srgbClr val="7030A0"/>
                </a:solidFill>
              </a:rPr>
              <a:t>   Grandmother of May and Ellen, Mrs. </a:t>
            </a:r>
            <a:r>
              <a:rPr lang="en-US" sz="2800" b="1" dirty="0" err="1" smtClean="0">
                <a:solidFill>
                  <a:srgbClr val="7030A0"/>
                </a:solidFill>
              </a:rPr>
              <a:t>Mingott</a:t>
            </a:r>
            <a:r>
              <a:rPr lang="en-US" sz="2800" b="1" dirty="0" smtClean="0">
                <a:solidFill>
                  <a:srgbClr val="7030A0"/>
                </a:solidFill>
              </a:rPr>
              <a:t> is a fat and fiery old aristocratic lady who wields great influence over the New York clan. While her moral standards are irreproachable, she has some unorthodox social views. She insists on family solidarity and remains confident in Ellen, supporting her financially when she leaves </a:t>
            </a:r>
          </a:p>
          <a:p>
            <a:pPr>
              <a:buNone/>
            </a:pPr>
            <a:r>
              <a:rPr lang="en-US" sz="2800" b="1" dirty="0" smtClean="0">
                <a:solidFill>
                  <a:srgbClr val="7030A0"/>
                </a:solidFill>
              </a:rPr>
              <a:t>    New York to return to Europe</a:t>
            </a:r>
            <a:endParaRPr lang="ar-SA" sz="2800" dirty="0">
              <a:solidFill>
                <a:srgbClr val="7030A0"/>
              </a:solidFill>
            </a:endParaRPr>
          </a:p>
        </p:txBody>
      </p:sp>
      <p:pic>
        <p:nvPicPr>
          <p:cNvPr id="6" name="Picture 5" descr="2.JPG"/>
          <p:cNvPicPr>
            <a:picLocks noChangeAspect="1"/>
          </p:cNvPicPr>
          <p:nvPr/>
        </p:nvPicPr>
        <p:blipFill>
          <a:blip r:embed="rId2" cstate="print"/>
          <a:stretch>
            <a:fillRect/>
          </a:stretch>
        </p:blipFill>
        <p:spPr>
          <a:xfrm>
            <a:off x="0" y="0"/>
            <a:ext cx="2133600" cy="2063810"/>
          </a:xfrm>
          <a:prstGeom prst="rect">
            <a:avLst/>
          </a:prstGeom>
        </p:spPr>
      </p:pic>
      <p:pic>
        <p:nvPicPr>
          <p:cNvPr id="7" name="Picture 6" descr="1.JPG"/>
          <p:cNvPicPr>
            <a:picLocks noChangeAspect="1"/>
          </p:cNvPicPr>
          <p:nvPr/>
        </p:nvPicPr>
        <p:blipFill>
          <a:blip r:embed="rId3" cstate="print"/>
          <a:stretch>
            <a:fillRect/>
          </a:stretch>
        </p:blipFill>
        <p:spPr>
          <a:xfrm>
            <a:off x="7104656" y="4267200"/>
            <a:ext cx="2039344" cy="2590799"/>
          </a:xfrm>
          <a:prstGeom prst="rect">
            <a:avLst/>
          </a:prstGeom>
        </p:spPr>
      </p:pic>
    </p:spTree>
  </p:cSld>
  <p:clrMapOvr>
    <a:masterClrMapping/>
  </p:clrMapOvr>
  <p:transition spd="med">
    <p:cover dir="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Mrs. </a:t>
            </a:r>
            <a:r>
              <a:rPr lang="en-US" b="1" dirty="0" err="1" smtClean="0">
                <a:solidFill>
                  <a:srgbClr val="C00000"/>
                </a:solidFill>
              </a:rPr>
              <a:t>Welland</a:t>
            </a:r>
            <a:r>
              <a:rPr lang="en-US" b="1" dirty="0" smtClean="0">
                <a:solidFill>
                  <a:srgbClr val="C00000"/>
                </a:solidFill>
              </a:rPr>
              <a:t> </a:t>
            </a:r>
            <a:endParaRPr lang="ar-SA" dirty="0">
              <a:solidFill>
                <a:srgbClr val="C00000"/>
              </a:solidFill>
            </a:endParaRPr>
          </a:p>
        </p:txBody>
      </p:sp>
      <p:sp>
        <p:nvSpPr>
          <p:cNvPr id="3" name="Content Placeholder 2"/>
          <p:cNvSpPr>
            <a:spLocks noGrp="1"/>
          </p:cNvSpPr>
          <p:nvPr>
            <p:ph idx="1"/>
          </p:nvPr>
        </p:nvSpPr>
        <p:spPr>
          <a:xfrm>
            <a:off x="0" y="1676400"/>
            <a:ext cx="8229600" cy="4525963"/>
          </a:xfrm>
        </p:spPr>
        <p:txBody>
          <a:bodyPr>
            <a:normAutofit fontScale="85000" lnSpcReduction="10000"/>
          </a:bodyPr>
          <a:lstStyle/>
          <a:p>
            <a:pPr>
              <a:buNone/>
            </a:pPr>
            <a:r>
              <a:rPr lang="en-US" b="1" dirty="0" smtClean="0">
                <a:solidFill>
                  <a:srgbClr val="7030A0"/>
                </a:solidFill>
              </a:rPr>
              <a:t>    </a:t>
            </a:r>
            <a:r>
              <a:rPr lang="en-US" dirty="0" smtClean="0">
                <a:solidFill>
                  <a:srgbClr val="7030A0"/>
                </a:solidFill>
              </a:rPr>
              <a:t>May's mother, has raised her daughter to be a proper society lady. May's lack of imagination and rigid views of appropriate and inappropriate behavior can be largely traced to her mother's influence. Mrs. </a:t>
            </a:r>
            <a:r>
              <a:rPr lang="en-US" dirty="0" err="1" smtClean="0">
                <a:solidFill>
                  <a:srgbClr val="7030A0"/>
                </a:solidFill>
              </a:rPr>
              <a:t>Welland</a:t>
            </a:r>
            <a:r>
              <a:rPr lang="en-US" dirty="0" smtClean="0">
                <a:solidFill>
                  <a:srgbClr val="7030A0"/>
                </a:solidFill>
              </a:rPr>
              <a:t> is a driving force behind May's commitment to a long engagement. Without her mother's influence, May might have agreed early on to Archer's request for an</a:t>
            </a:r>
          </a:p>
          <a:p>
            <a:pPr>
              <a:buNone/>
            </a:pPr>
            <a:r>
              <a:rPr lang="en-US" dirty="0" smtClean="0">
                <a:solidFill>
                  <a:srgbClr val="7030A0"/>
                </a:solidFill>
              </a:rPr>
              <a:t>     early wedding. After a couple years of marriage, Archer sees in Mrs. </a:t>
            </a:r>
            <a:r>
              <a:rPr lang="en-US" dirty="0" err="1" smtClean="0">
                <a:solidFill>
                  <a:srgbClr val="7030A0"/>
                </a:solidFill>
              </a:rPr>
              <a:t>Welland</a:t>
            </a:r>
            <a:r>
              <a:rPr lang="en-US" dirty="0" smtClean="0">
                <a:solidFill>
                  <a:srgbClr val="7030A0"/>
                </a:solidFill>
              </a:rPr>
              <a:t> the woman that</a:t>
            </a:r>
          </a:p>
          <a:p>
            <a:pPr>
              <a:buNone/>
            </a:pPr>
            <a:r>
              <a:rPr lang="en-US" dirty="0" smtClean="0">
                <a:solidFill>
                  <a:srgbClr val="7030A0"/>
                </a:solidFill>
              </a:rPr>
              <a:t>     May will become - solid, unimaginative, and</a:t>
            </a:r>
          </a:p>
          <a:p>
            <a:pPr>
              <a:buNone/>
            </a:pPr>
            <a:r>
              <a:rPr lang="en-US" dirty="0" smtClean="0">
                <a:solidFill>
                  <a:srgbClr val="7030A0"/>
                </a:solidFill>
              </a:rPr>
              <a:t>     dull</a:t>
            </a:r>
            <a:endParaRPr lang="ar-SA" dirty="0">
              <a:solidFill>
                <a:srgbClr val="7030A0"/>
              </a:solidFill>
            </a:endParaRPr>
          </a:p>
        </p:txBody>
      </p:sp>
      <p:pic>
        <p:nvPicPr>
          <p:cNvPr id="4" name="Picture 3" descr="smera.jpg"/>
          <p:cNvPicPr>
            <a:picLocks noChangeAspect="1"/>
          </p:cNvPicPr>
          <p:nvPr/>
        </p:nvPicPr>
        <p:blipFill>
          <a:blip r:embed="rId2" cstate="print"/>
          <a:stretch>
            <a:fillRect/>
          </a:stretch>
        </p:blipFill>
        <p:spPr>
          <a:xfrm>
            <a:off x="7239000" y="4343400"/>
            <a:ext cx="1905000" cy="2514600"/>
          </a:xfrm>
          <a:prstGeom prst="rect">
            <a:avLst/>
          </a:prstGeom>
        </p:spPr>
      </p:pic>
      <p:pic>
        <p:nvPicPr>
          <p:cNvPr id="5" name="Picture 4" descr="wharton.jpg"/>
          <p:cNvPicPr>
            <a:picLocks noChangeAspect="1"/>
          </p:cNvPicPr>
          <p:nvPr/>
        </p:nvPicPr>
        <p:blipFill>
          <a:blip r:embed="rId3" cstate="print"/>
          <a:stretch>
            <a:fillRect/>
          </a:stretch>
        </p:blipFill>
        <p:spPr>
          <a:xfrm>
            <a:off x="0" y="0"/>
            <a:ext cx="1428750" cy="1714500"/>
          </a:xfrm>
          <a:prstGeom prst="rect">
            <a:avLst/>
          </a:prstGeom>
        </p:spPr>
      </p:pic>
    </p:spTree>
  </p:cSld>
  <p:clrMapOvr>
    <a:masterClrMapping/>
  </p:clrMapOvr>
  <p:transition spd="med">
    <p:cover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Ellen </a:t>
            </a:r>
            <a:r>
              <a:rPr lang="en-US" b="1" dirty="0" err="1" smtClean="0">
                <a:solidFill>
                  <a:srgbClr val="C00000"/>
                </a:solidFill>
              </a:rPr>
              <a:t>Olenska</a:t>
            </a:r>
            <a:endParaRPr lang="ar-SA" dirty="0">
              <a:solidFill>
                <a:srgbClr val="C00000"/>
              </a:solidFill>
            </a:endParaRPr>
          </a:p>
        </p:txBody>
      </p:sp>
      <p:sp>
        <p:nvSpPr>
          <p:cNvPr id="3" name="Content Placeholder 2"/>
          <p:cNvSpPr>
            <a:spLocks noGrp="1"/>
          </p:cNvSpPr>
          <p:nvPr>
            <p:ph idx="1"/>
          </p:nvPr>
        </p:nvSpPr>
        <p:spPr>
          <a:xfrm>
            <a:off x="457200" y="1600200"/>
            <a:ext cx="8229600" cy="4953000"/>
          </a:xfrm>
        </p:spPr>
        <p:txBody>
          <a:bodyPr>
            <a:noAutofit/>
          </a:bodyPr>
          <a:lstStyle/>
          <a:p>
            <a:pPr>
              <a:buNone/>
            </a:pPr>
            <a:r>
              <a:rPr lang="en-US" sz="2000" b="1" dirty="0" smtClean="0">
                <a:solidFill>
                  <a:srgbClr val="7030A0"/>
                </a:solidFill>
              </a:rPr>
              <a:t>is May's cousin and Mrs. Manson </a:t>
            </a:r>
            <a:r>
              <a:rPr lang="en-US" sz="2000" b="1" dirty="0" err="1" smtClean="0">
                <a:solidFill>
                  <a:srgbClr val="7030A0"/>
                </a:solidFill>
              </a:rPr>
              <a:t>Mingott's</a:t>
            </a:r>
            <a:r>
              <a:rPr lang="en-US" sz="2000" b="1" dirty="0" smtClean="0">
                <a:solidFill>
                  <a:srgbClr val="7030A0"/>
                </a:solidFill>
              </a:rPr>
              <a:t> granddaughter. She became a Countess through her marriage to Count </a:t>
            </a:r>
            <a:r>
              <a:rPr lang="en-US" sz="2000" b="1" dirty="0" err="1" smtClean="0">
                <a:solidFill>
                  <a:srgbClr val="7030A0"/>
                </a:solidFill>
              </a:rPr>
              <a:t>Olenski</a:t>
            </a:r>
            <a:r>
              <a:rPr lang="en-US" sz="2000" b="1" dirty="0" smtClean="0">
                <a:solidFill>
                  <a:srgbClr val="7030A0"/>
                </a:solidFill>
              </a:rPr>
              <a:t>. At the time the story begins, Ellen has fled her unhappy marriage, lived in Venice with her husband's secretary, and has returned to her family in New York. Ellen is a free spirit who helps Archer to look beyond the narrow scope of New York society. She goes to parties with disreputable people like Julius Beaufort and Mrs. </a:t>
            </a:r>
            <a:r>
              <a:rPr lang="en-US" sz="2000" b="1" dirty="0" err="1" smtClean="0">
                <a:solidFill>
                  <a:srgbClr val="7030A0"/>
                </a:solidFill>
              </a:rPr>
              <a:t>Lemuel</a:t>
            </a:r>
            <a:r>
              <a:rPr lang="en-US" sz="2000" b="1" dirty="0" smtClean="0">
                <a:solidFill>
                  <a:srgbClr val="7030A0"/>
                </a:solidFill>
              </a:rPr>
              <a:t> Struthers, and she invites Archer, the fiancée of her cousin, to visit her. Ellen suffers just as much as Archer from their impossible love, but she is willing to live in limbo as long as they can love each other from a safe distance. Ellen's love for Archer drives many of her important decisions -- the decision to drop her divorce, to stay in America, and the choice she offers him to sleep with him once and then to disappear from his life forever. When she learns of May's pregnancy, Ellen immediately decides to step out of the picture completely. She refuses Archer's attempts to follow her to Europe, and through this, allows her cousin to start her family with Archer, her husband. </a:t>
            </a:r>
          </a:p>
        </p:txBody>
      </p:sp>
      <p:pic>
        <p:nvPicPr>
          <p:cNvPr id="4" name="Picture 3" descr="aml.jpg"/>
          <p:cNvPicPr>
            <a:picLocks noChangeAspect="1"/>
          </p:cNvPicPr>
          <p:nvPr/>
        </p:nvPicPr>
        <p:blipFill>
          <a:blip r:embed="rId2" cstate="print"/>
          <a:stretch>
            <a:fillRect/>
          </a:stretch>
        </p:blipFill>
        <p:spPr>
          <a:xfrm>
            <a:off x="0" y="-1"/>
            <a:ext cx="1905000" cy="16528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cover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May </a:t>
            </a:r>
            <a:r>
              <a:rPr lang="en-US" b="1" dirty="0" err="1" smtClean="0">
                <a:solidFill>
                  <a:srgbClr val="C00000"/>
                </a:solidFill>
              </a:rPr>
              <a:t>Welland</a:t>
            </a:r>
            <a:r>
              <a:rPr lang="en-US" b="1" dirty="0" smtClean="0">
                <a:solidFill>
                  <a:srgbClr val="C00000"/>
                </a:solidFill>
              </a:rPr>
              <a:t>:</a:t>
            </a:r>
            <a:endParaRPr lang="ar-SA" dirty="0">
              <a:solidFill>
                <a:srgbClr val="C00000"/>
              </a:solidFill>
            </a:endParaRPr>
          </a:p>
        </p:txBody>
      </p:sp>
      <p:sp>
        <p:nvSpPr>
          <p:cNvPr id="3" name="Content Placeholder 2"/>
          <p:cNvSpPr>
            <a:spLocks noGrp="1"/>
          </p:cNvSpPr>
          <p:nvPr>
            <p:ph idx="1"/>
          </p:nvPr>
        </p:nvSpPr>
        <p:spPr>
          <a:xfrm>
            <a:off x="457200" y="1219200"/>
            <a:ext cx="8229600" cy="5486400"/>
          </a:xfrm>
        </p:spPr>
        <p:txBody>
          <a:bodyPr>
            <a:noAutofit/>
          </a:bodyPr>
          <a:lstStyle/>
          <a:p>
            <a:pPr>
              <a:buNone/>
            </a:pPr>
            <a:r>
              <a:rPr lang="en-US" sz="2400" b="1" dirty="0" smtClean="0">
                <a:solidFill>
                  <a:srgbClr val="7030A0"/>
                </a:solidFill>
              </a:rPr>
              <a:t>Is Archer's </a:t>
            </a:r>
            <a:r>
              <a:rPr lang="en-US" sz="2400" b="1" dirty="0" err="1" smtClean="0">
                <a:solidFill>
                  <a:srgbClr val="7030A0"/>
                </a:solidFill>
              </a:rPr>
              <a:t>fiancèe</a:t>
            </a:r>
            <a:r>
              <a:rPr lang="en-US" sz="2400" b="1" dirty="0" smtClean="0">
                <a:solidFill>
                  <a:srgbClr val="7030A0"/>
                </a:solidFill>
              </a:rPr>
              <a:t> and later, his wife. She has been raised to be a perfect wife and mother, and she follows all of society's customs perfectly. Most of the time, she seems to be the type of shallow, uninteresting young woman that New York society adores. When they are in St. Augustine, though, May gives Archer a rare glimpse into maturity and compassion that he had not known was in her. She offers to release him from their engagement so he can marry the woman he truly loves, thinking that he wants to be with Mrs. </a:t>
            </a:r>
            <a:r>
              <a:rPr lang="en-US" sz="2400" b="1" dirty="0" err="1" smtClean="0">
                <a:solidFill>
                  <a:srgbClr val="7030A0"/>
                </a:solidFill>
              </a:rPr>
              <a:t>Rushworth</a:t>
            </a:r>
            <a:r>
              <a:rPr lang="en-US" sz="2400" b="1" dirty="0" smtClean="0">
                <a:solidFill>
                  <a:srgbClr val="7030A0"/>
                </a:solidFill>
              </a:rPr>
              <a:t>, a married woman with whom he had recently finished an affair. When Archer assures her of his love only for her, May returns to her usual, shallow self. May struggles to reconcile Archer's love of her cousin with the desire to appear happy in front of society, and to give the illusion that she and Archer have the perfect marriage expected of them. </a:t>
            </a:r>
          </a:p>
          <a:p>
            <a:pPr>
              <a:buNone/>
            </a:pPr>
            <a:endParaRPr lang="ar-SA" sz="2400" b="1"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92500" lnSpcReduction="20000"/>
          </a:bodyPr>
          <a:lstStyle/>
          <a:p>
            <a:pPr>
              <a:buNone/>
            </a:pPr>
            <a:r>
              <a:rPr lang="en-US" b="1" dirty="0" smtClean="0">
                <a:solidFill>
                  <a:srgbClr val="7030A0"/>
                </a:solidFill>
              </a:rPr>
              <a:t>Her unhappiness brings out a manipulative side that Archer doesn't realize until too late</a:t>
            </a:r>
          </a:p>
          <a:p>
            <a:pPr>
              <a:buNone/>
            </a:pPr>
            <a:r>
              <a:rPr lang="en-US" b="1" dirty="0" smtClean="0">
                <a:solidFill>
                  <a:srgbClr val="7030A0"/>
                </a:solidFill>
              </a:rPr>
              <a:t>To drive Ellen away from Archer, May tells Ellen of her pregnancy even before she is certain of it. Yet there is still a level of compassion in May, even in the long, boring years of marriage after Ellen leaves. Archer learns after May's death that she had known of his continuing love for Ellen. May, as she lay dying, told Dallas that the children could always trust Archer because he had once given up the thing that meant the most to him to remain loyal to their marriage.</a:t>
            </a:r>
            <a:endParaRPr lang="ar-SA"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00"/>
                </a:solidFill>
              </a:rPr>
              <a:t>Minor Characters</a:t>
            </a:r>
            <a:endParaRPr lang="ar-SA"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None/>
            </a:pPr>
            <a:r>
              <a:rPr lang="en-US" b="1" dirty="0" smtClean="0">
                <a:solidFill>
                  <a:srgbClr val="C00000"/>
                </a:solidFill>
              </a:rPr>
              <a:t>Christine Nilsson: </a:t>
            </a:r>
            <a:r>
              <a:rPr lang="en-US" dirty="0" smtClean="0">
                <a:solidFill>
                  <a:srgbClr val="7030A0"/>
                </a:solidFill>
              </a:rPr>
              <a:t>A famous singer who performs in an opera on the night of Archer and May's engagement</a:t>
            </a:r>
          </a:p>
          <a:p>
            <a:pPr>
              <a:buNone/>
            </a:pPr>
            <a:r>
              <a:rPr lang="en-US" b="1" dirty="0" smtClean="0">
                <a:solidFill>
                  <a:srgbClr val="C00000"/>
                </a:solidFill>
              </a:rPr>
              <a:t>Mrs. Lovell </a:t>
            </a:r>
            <a:r>
              <a:rPr lang="en-US" b="1" dirty="0" err="1" smtClean="0">
                <a:solidFill>
                  <a:srgbClr val="C00000"/>
                </a:solidFill>
              </a:rPr>
              <a:t>Mingott</a:t>
            </a:r>
            <a:r>
              <a:rPr lang="en-US" b="1" dirty="0" smtClean="0">
                <a:solidFill>
                  <a:srgbClr val="C00000"/>
                </a:solidFill>
              </a:rPr>
              <a:t>: </a:t>
            </a:r>
            <a:r>
              <a:rPr lang="en-US" dirty="0" smtClean="0">
                <a:solidFill>
                  <a:srgbClr val="7030A0"/>
                </a:solidFill>
              </a:rPr>
              <a:t>May and Ellen's aunt, and the daughter-in-law of Mrs. Manson </a:t>
            </a:r>
            <a:r>
              <a:rPr lang="en-US" dirty="0" err="1" smtClean="0">
                <a:solidFill>
                  <a:srgbClr val="7030A0"/>
                </a:solidFill>
              </a:rPr>
              <a:t>Mingott</a:t>
            </a:r>
            <a:r>
              <a:rPr lang="en-US" dirty="0" smtClean="0">
                <a:solidFill>
                  <a:srgbClr val="7030A0"/>
                </a:solidFill>
              </a:rPr>
              <a:t>. </a:t>
            </a:r>
          </a:p>
          <a:p>
            <a:pPr>
              <a:buNone/>
            </a:pPr>
            <a:r>
              <a:rPr lang="en-US" b="1" dirty="0" smtClean="0">
                <a:solidFill>
                  <a:srgbClr val="C00000"/>
                </a:solidFill>
              </a:rPr>
              <a:t>Lawrence </a:t>
            </a:r>
            <a:r>
              <a:rPr lang="en-US" b="1" dirty="0" err="1" smtClean="0">
                <a:solidFill>
                  <a:srgbClr val="C00000"/>
                </a:solidFill>
              </a:rPr>
              <a:t>Lefferts</a:t>
            </a:r>
            <a:r>
              <a:rPr lang="en-US" b="1" dirty="0" smtClean="0">
                <a:solidFill>
                  <a:srgbClr val="C00000"/>
                </a:solidFill>
              </a:rPr>
              <a:t>: </a:t>
            </a:r>
            <a:r>
              <a:rPr lang="en-US" dirty="0" smtClean="0">
                <a:solidFill>
                  <a:srgbClr val="7030A0"/>
                </a:solidFill>
              </a:rPr>
              <a:t>A wealthy young man and a member of Archer's social circle</a:t>
            </a:r>
          </a:p>
          <a:p>
            <a:pPr>
              <a:buNone/>
            </a:pPr>
            <a:r>
              <a:rPr lang="en-US" b="1" dirty="0" err="1" smtClean="0">
                <a:solidFill>
                  <a:srgbClr val="C00000"/>
                </a:solidFill>
              </a:rPr>
              <a:t>Sillerton</a:t>
            </a:r>
            <a:r>
              <a:rPr lang="en-US" b="1" dirty="0" smtClean="0">
                <a:solidFill>
                  <a:srgbClr val="C00000"/>
                </a:solidFill>
              </a:rPr>
              <a:t> Jackson: </a:t>
            </a:r>
            <a:r>
              <a:rPr lang="en-US" dirty="0" smtClean="0">
                <a:solidFill>
                  <a:srgbClr val="7030A0"/>
                </a:solidFill>
              </a:rPr>
              <a:t>The expert on the families that make up New York society. </a:t>
            </a:r>
          </a:p>
          <a:p>
            <a:pPr>
              <a:buNone/>
            </a:pPr>
            <a:r>
              <a:rPr lang="en-US" b="1" dirty="0" smtClean="0">
                <a:solidFill>
                  <a:srgbClr val="C00000"/>
                </a:solidFill>
              </a:rPr>
              <a:t>Julius Beaufort: </a:t>
            </a:r>
            <a:r>
              <a:rPr lang="en-US" dirty="0" smtClean="0">
                <a:solidFill>
                  <a:srgbClr val="7030A0"/>
                </a:solidFill>
              </a:rPr>
              <a:t>An arrogant banker who tries to have an affair with Ellen </a:t>
            </a:r>
          </a:p>
          <a:p>
            <a:pPr marL="514350" indent="-514350">
              <a:buNone/>
            </a:pPr>
            <a:endParaRPr lang="ar-SA" dirty="0">
              <a:solidFill>
                <a:srgbClr val="7030A0"/>
              </a:solidFill>
            </a:endParaRPr>
          </a:p>
        </p:txBody>
      </p:sp>
    </p:spTree>
  </p:cSld>
  <p:clrMapOvr>
    <a:masterClrMapping/>
  </p:clrMapOvr>
  <p:transition spd="med">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1067</Words>
  <Application>Microsoft Office PowerPoint</Application>
  <PresentationFormat>On-screen Show (4:3)</PresentationFormat>
  <Paragraphs>41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   The characters of</vt:lpstr>
      <vt:lpstr>Newland Archer</vt:lpstr>
      <vt:lpstr>Mrs. Manson Mingott  </vt:lpstr>
      <vt:lpstr>Mrs. Welland </vt:lpstr>
      <vt:lpstr>Ellen Olenska</vt:lpstr>
      <vt:lpstr>May Welland:</vt:lpstr>
      <vt:lpstr>Slide 8</vt:lpstr>
      <vt:lpstr>Minor Characters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characters of</dc:title>
  <dc:creator>Toshiba</dc:creator>
  <cp:lastModifiedBy>Windows User</cp:lastModifiedBy>
  <cp:revision>31</cp:revision>
  <dcterms:created xsi:type="dcterms:W3CDTF">2006-08-16T00:00:00Z</dcterms:created>
  <dcterms:modified xsi:type="dcterms:W3CDTF">2010-03-30T19:56:25Z</dcterms:modified>
</cp:coreProperties>
</file>